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1"/>
  </p:notesMasterIdLst>
  <p:handoutMasterIdLst>
    <p:handoutMasterId r:id="rId22"/>
  </p:handoutMasterIdLst>
  <p:sldIdLst>
    <p:sldId id="306" r:id="rId5"/>
    <p:sldId id="307" r:id="rId6"/>
    <p:sldId id="309" r:id="rId7"/>
    <p:sldId id="316" r:id="rId8"/>
    <p:sldId id="315" r:id="rId9"/>
    <p:sldId id="294" r:id="rId10"/>
    <p:sldId id="318" r:id="rId11"/>
    <p:sldId id="317" r:id="rId12"/>
    <p:sldId id="321" r:id="rId13"/>
    <p:sldId id="319" r:id="rId14"/>
    <p:sldId id="320" r:id="rId15"/>
    <p:sldId id="322" r:id="rId16"/>
    <p:sldId id="310" r:id="rId17"/>
    <p:sldId id="323" r:id="rId18"/>
    <p:sldId id="311" r:id="rId19"/>
    <p:sldId id="312" r:id="rId2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4967" autoAdjust="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9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CA70EDB-4B36-4CA5-AB48-4ED7CCB713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198DCC-3E8D-4419-B930-82477F012A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08DB3-0D29-4A43-857F-E099129922D1}" type="datetime1">
              <a:rPr lang="fr-FR" smtClean="0"/>
              <a:t>04/04/2022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0811FE1-7A54-4024-AE57-E9290B12C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B134E4-1F26-4974-A60F-F29A4212D5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15F8F-0F47-4F29-9881-7A839B3FAA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3512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2E851-0615-4781-BC0D-A2E801150AE0}" type="datetime1">
              <a:rPr lang="fr-FR" smtClean="0"/>
              <a:pPr/>
              <a:t>04/04/2022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5822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0555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28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065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6103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3139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6440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5528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99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0207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4697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7795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667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199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349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706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sme 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21" name="Graphisme 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23" name="Graphisme 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uniquem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68936"/>
            <a:ext cx="0" cy="32760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11" name="Graphisme 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3" name="Graphisme 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7" name="Graphisme 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sme 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9" name="Graphisme 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-tête de section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Graphisme 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5" name="Graphisme 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6" name="Graphisme 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7" name="Graphisme 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1" name="Graphisme 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3" name="Graphisme 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7" name="Connecteur droit 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du sous-titre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6" name="Espace réservé au numéro de diapositive 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9" name="Graphisme 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1" name="Graphisme 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sme 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2" name="Graphisme 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4" name="Graphisme 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sme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4" name="Graphisme 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6" name="Graphisme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sme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4" name="Graphisme 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6" name="Graphisme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7" name="Espace réservé du contenu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10" name="Espace réservé d’image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11" name="Espace réservé d’image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uniquem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’image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32" name="Espace réservé d’image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31" name="Espace réservé d’image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30" name="Espace réservé d’image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8" name="Graphisme 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0" name="Graphisme 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sp>
        <p:nvSpPr>
          <p:cNvPr id="12" name="Graphisme 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77174"/>
            <a:ext cx="0" cy="32760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6" name="Connecteur droit 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03/09/20XX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jordan.ulmer.free.f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sz="5400" spc="400" dirty="0">
                <a:solidFill>
                  <a:schemeClr val="bg1"/>
                </a:solidFill>
              </a:rPr>
              <a:t>Epreuve  E4</a:t>
            </a:r>
            <a:br>
              <a:rPr lang="fr-FR" sz="5400" spc="400" dirty="0">
                <a:solidFill>
                  <a:schemeClr val="bg1"/>
                </a:solidFill>
              </a:rPr>
            </a:br>
            <a:r>
              <a:rPr lang="fr-FR" sz="5400" spc="400" dirty="0">
                <a:solidFill>
                  <a:schemeClr val="bg1"/>
                </a:solidFill>
              </a:rPr>
              <a:t>BTS SIO Session 2022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fr-FR" sz="2000" dirty="0">
                <a:solidFill>
                  <a:schemeClr val="bg1"/>
                </a:solidFill>
              </a:rPr>
              <a:t>ULMER Jordan</a:t>
            </a:r>
          </a:p>
          <a:p>
            <a:pPr rtl="0"/>
            <a:r>
              <a:rPr lang="fr-FR" dirty="0"/>
              <a:t>071616793FD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Sommaire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6684264" cy="3118104"/>
          </a:xfrm>
        </p:spPr>
        <p:txBody>
          <a:bodyPr rtlCol="0"/>
          <a:lstStyle/>
          <a:p>
            <a:pPr marL="400050" indent="-400050" algn="just" rtl="0">
              <a:buAutoNum type="romanUcParenR"/>
            </a:pPr>
            <a:r>
              <a:rPr lang="fr-FR" dirty="0"/>
              <a:t>TP</a:t>
            </a:r>
          </a:p>
          <a:p>
            <a:pPr marL="400050" indent="-400050" algn="just" rtl="0">
              <a:buAutoNum type="romanUcParenR"/>
            </a:pPr>
            <a:r>
              <a:rPr lang="fr-FR" dirty="0"/>
              <a:t>S</a:t>
            </a:r>
            <a:r>
              <a:rPr lang="fr-FR" sz="1800" dirty="0">
                <a:solidFill>
                  <a:schemeClr val="bg1"/>
                </a:solidFill>
              </a:rPr>
              <a:t>tage de première année</a:t>
            </a:r>
          </a:p>
          <a:p>
            <a:pPr marL="400050" indent="-400050" algn="just" rtl="0">
              <a:buAutoNum type="romanUcParenR"/>
            </a:pPr>
            <a:r>
              <a:rPr lang="fr-FR" dirty="0"/>
              <a:t>Stage de deuxième année</a:t>
            </a:r>
          </a:p>
          <a:p>
            <a:pPr marL="400050" indent="-400050" algn="just" rtl="0">
              <a:buAutoNum type="romanUcParenR"/>
            </a:pPr>
            <a:r>
              <a:rPr lang="fr-FR" dirty="0"/>
              <a:t>Portfolio </a:t>
            </a:r>
          </a:p>
          <a:p>
            <a:pPr marL="400050" indent="-400050" algn="just" rtl="0">
              <a:buAutoNum type="romanUcParenR"/>
            </a:pPr>
            <a:r>
              <a:rPr lang="fr-FR" sz="1800" dirty="0">
                <a:solidFill>
                  <a:schemeClr val="bg1"/>
                </a:solidFill>
              </a:rPr>
              <a:t>Veille technologique</a:t>
            </a:r>
          </a:p>
        </p:txBody>
      </p:sp>
      <p:pic>
        <p:nvPicPr>
          <p:cNvPr id="6" name="Espace réservé d’image 5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1366432" y="3133221"/>
            <a:ext cx="3707972" cy="2501645"/>
          </a:xfr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5C25F72-F9A7-42F9-9720-0801ED7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dirty="0"/>
              <a:t>Avril 2022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sz="1200" spc="400" dirty="0">
                <a:solidFill>
                  <a:schemeClr val="bg1"/>
                </a:solidFill>
              </a:rPr>
              <a:t>Epreuve  E4</a:t>
            </a:r>
            <a:br>
              <a:rPr lang="fr-FR" sz="1200" spc="400" dirty="0">
                <a:solidFill>
                  <a:schemeClr val="bg1"/>
                </a:solidFill>
              </a:rPr>
            </a:br>
            <a:r>
              <a:rPr lang="fr-FR" sz="1200" spc="400" dirty="0">
                <a:solidFill>
                  <a:schemeClr val="bg1"/>
                </a:solidFill>
              </a:rPr>
              <a:t>BTS SIO Session 2022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Thème un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fr-FR" dirty="0"/>
              <a:t>TP</a:t>
            </a:r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dirty="0"/>
              <a:t>Création Active Directory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4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1E6928E8-7F37-4F25-9260-10C90CCCD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29145" y="2005012"/>
            <a:ext cx="5862855" cy="4351338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5929F36-8E44-4737-878E-A050F4143F1D}"/>
              </a:ext>
            </a:extLst>
          </p:cNvPr>
          <p:cNvSpPr txBox="1"/>
          <p:nvPr/>
        </p:nvSpPr>
        <p:spPr>
          <a:xfrm>
            <a:off x="838200" y="1690688"/>
            <a:ext cx="53296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Objectif du TP : Créer un Active Directory et une zone DNS, créer des utilisateurs et déployer des services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Compétences : Déployer un Service</a:t>
            </a:r>
          </a:p>
        </p:txBody>
      </p:sp>
    </p:spTree>
    <p:extLst>
      <p:ext uri="{BB962C8B-B14F-4D97-AF65-F5344CB8AC3E}">
        <p14:creationId xmlns:p14="http://schemas.microsoft.com/office/powerpoint/2010/main" val="1094450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dirty="0"/>
              <a:t>Gestion des tickets utilisateurs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5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368DF-D802-4E6D-B381-4DB956D58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1332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Objectif : Créer un service afin de suivre les incidents des utilisateurs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Serveur Web avec GLPI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Compétences : Répondre aux incidents et aux demandes d’assistance et d’évolution et Déployer un service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88BC56-714A-40BB-A588-CFCDD3A99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625" y="2536166"/>
            <a:ext cx="6791439" cy="382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8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dirty="0"/>
              <a:t>Raid sur un Windows Serveur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6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283F4CA-051D-4B7C-9308-B7C90A6CD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90217" y="2005012"/>
            <a:ext cx="5801783" cy="435133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5B554E-3124-43A4-9FD8-5E43DC5A8471}"/>
              </a:ext>
            </a:extLst>
          </p:cNvPr>
          <p:cNvSpPr txBox="1"/>
          <p:nvPr/>
        </p:nvSpPr>
        <p:spPr>
          <a:xfrm>
            <a:off x="940279" y="2053087"/>
            <a:ext cx="5072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Objectif du TP : Créer un Windows Serveur (Machine virtuelle) et de mettre des disques durs et les configurer en RAID 1 et RAID 5,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Compétences : Gérer la sauvegarde</a:t>
            </a:r>
          </a:p>
        </p:txBody>
      </p:sp>
    </p:spTree>
    <p:extLst>
      <p:ext uri="{BB962C8B-B14F-4D97-AF65-F5344CB8AC3E}">
        <p14:creationId xmlns:p14="http://schemas.microsoft.com/office/powerpoint/2010/main" val="78391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43891" cy="1325563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5400" dirty="0"/>
              <a:t>Création d’une infrastructure réseau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7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0D698A-238D-4422-8145-194827316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5715324" y="2251494"/>
            <a:ext cx="6951130" cy="3141123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08041C5-A518-4E63-B579-2DC9B87C7788}"/>
              </a:ext>
            </a:extLst>
          </p:cNvPr>
          <p:cNvSpPr txBox="1"/>
          <p:nvPr/>
        </p:nvSpPr>
        <p:spPr>
          <a:xfrm>
            <a:off x="983411" y="1846053"/>
            <a:ext cx="42010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Objectif : Créer un réseau informatique qui pourrait être celui d’une entreprise, de le faire évoluer.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Compétences : Mettre à disposition des utilisateurs un service informatique, Gérer le patrimoine informatique, Répondre aux incidents et aux demandes d’assistance et d’évolution et Déployer un Service,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756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Thème deux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fr-FR" dirty="0"/>
              <a:t>Stage de Première année</a:t>
            </a:r>
          </a:p>
          <a:p>
            <a:r>
              <a:rPr lang="fr-FR" dirty="0"/>
              <a:t>Lycée René Cassin</a:t>
            </a:r>
          </a:p>
          <a:p>
            <a:r>
              <a:rPr lang="fr-FR" dirty="0"/>
              <a:t>67000 Strasbourg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48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dirty="0"/>
              <a:t>Projet VEYON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9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368DF-D802-4E6D-B381-4DB956D58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116"/>
            <a:ext cx="6373483" cy="51413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/>
              <a:t>Objectif : Déployer le logiciel VEYON et automatiser son déploiement</a:t>
            </a:r>
          </a:p>
          <a:p>
            <a:pPr algn="just"/>
            <a:endParaRPr lang="fr-FR" sz="2000" dirty="0"/>
          </a:p>
          <a:p>
            <a:pPr marL="0" indent="0" algn="just">
              <a:buNone/>
            </a:pPr>
            <a:r>
              <a:rPr lang="fr-FR" sz="2000" dirty="0"/>
              <a:t>Création d’une GPO où on exécute un script au démarrage</a:t>
            </a:r>
          </a:p>
          <a:p>
            <a:pPr algn="just"/>
            <a:endParaRPr lang="fr-FR" sz="2000" dirty="0"/>
          </a:p>
          <a:p>
            <a:pPr marL="0" indent="0" algn="just">
              <a:buNone/>
            </a:pPr>
            <a:r>
              <a:rPr lang="fr-FR" sz="2000" dirty="0"/>
              <a:t>Compétences obtenues :</a:t>
            </a:r>
          </a:p>
          <a:p>
            <a:pPr marL="0" indent="0" algn="just">
              <a:buNone/>
            </a:pPr>
            <a:r>
              <a:rPr lang="fr-FR" sz="2000" dirty="0"/>
              <a:t>	- Gestion de projet (travailler en mode projet),</a:t>
            </a:r>
          </a:p>
          <a:p>
            <a:pPr marL="0" indent="0" algn="just">
              <a:buNone/>
            </a:pPr>
            <a:r>
              <a:rPr lang="fr-FR" sz="2000" dirty="0"/>
              <a:t>	- Création d’une GPO (déployer un service),</a:t>
            </a:r>
          </a:p>
          <a:p>
            <a:pPr marL="0" indent="0" algn="just">
              <a:buNone/>
            </a:pPr>
            <a:r>
              <a:rPr lang="fr-FR" sz="2000" dirty="0"/>
              <a:t>	- Rédaction d’une documentation à destination des utilisateurs (travailler en mode projet),</a:t>
            </a:r>
          </a:p>
          <a:p>
            <a:pPr marL="0" indent="0" algn="just">
              <a:buNone/>
            </a:pPr>
            <a:endParaRPr lang="fr-FR" sz="2000" dirty="0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FF9DF704-717F-43E4-AAE7-2C3896F88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709" y="491706"/>
            <a:ext cx="4964721" cy="352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3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Thème trois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fr-FR" dirty="0"/>
              <a:t>Stage de Deuxième année,</a:t>
            </a:r>
          </a:p>
          <a:p>
            <a:r>
              <a:rPr lang="fr-FR" dirty="0"/>
              <a:t>CFPPA Agricole</a:t>
            </a:r>
          </a:p>
          <a:p>
            <a:r>
              <a:rPr lang="fr-FR" dirty="0"/>
              <a:t>67210 Obernai</a:t>
            </a:r>
          </a:p>
        </p:txBody>
      </p:sp>
    </p:spTree>
    <p:extLst>
      <p:ext uri="{BB962C8B-B14F-4D97-AF65-F5344CB8AC3E}">
        <p14:creationId xmlns:p14="http://schemas.microsoft.com/office/powerpoint/2010/main" val="746239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5400" dirty="0"/>
              <a:t>Projet Sauvegarde NAS et Divers interventions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smtClean="0">
                <a:solidFill>
                  <a:schemeClr val="accent2"/>
                </a:solidFill>
              </a:rPr>
              <a:t>11</a:t>
            </a:fld>
            <a:endParaRPr lang="fr-FR" b="1" cap="all" spc="100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368DF-D802-4E6D-B381-4DB956D58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9868" cy="446303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fr-FR" sz="2000" dirty="0"/>
              <a:t>Objectif : Sauvegarder des dossiers importants vers un NAS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r-FR" sz="2000" dirty="0"/>
              <a:t>Configurer un logiciel qui permettra d’effectuer la sauvegarde hebdomadaire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r-FR" sz="2000" dirty="0"/>
              <a:t>Diverses interventions :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r-FR" sz="2000" dirty="0"/>
              <a:t>Déploiement et installer de postes et des logiciels, Migration des adresses IP d’un réseau, assistance aux utilisateurs suite à l'installation des logiciels,</a:t>
            </a:r>
          </a:p>
          <a:p>
            <a:pPr marL="0" indent="0">
              <a:lnSpc>
                <a:spcPct val="140000"/>
              </a:lnSpc>
              <a:buNone/>
            </a:pPr>
            <a:endParaRPr lang="fr-FR" sz="2000" dirty="0"/>
          </a:p>
          <a:p>
            <a:pPr marL="0" indent="0">
              <a:lnSpc>
                <a:spcPct val="140000"/>
              </a:lnSpc>
              <a:buNone/>
            </a:pPr>
            <a:r>
              <a:rPr lang="fr-FR" sz="2000" dirty="0"/>
              <a:t>Compétences : Gérer la sauvegarde, Travailler en mode projet, Déployer un Service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78A851-6784-4222-A8E2-3D35D3031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836" y="1194758"/>
            <a:ext cx="2709863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79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Thème quatre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fr-FR" dirty="0"/>
              <a:t>PORTFOLIO</a:t>
            </a:r>
          </a:p>
        </p:txBody>
      </p:sp>
    </p:spTree>
    <p:extLst>
      <p:ext uri="{BB962C8B-B14F-4D97-AF65-F5344CB8AC3E}">
        <p14:creationId xmlns:p14="http://schemas.microsoft.com/office/powerpoint/2010/main" val="380977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4625" y="841247"/>
            <a:ext cx="5754624" cy="4834933"/>
          </a:xfrm>
        </p:spPr>
        <p:txBody>
          <a:bodyPr rtlCol="0">
            <a:normAutofit/>
          </a:bodyPr>
          <a:lstStyle/>
          <a:p>
            <a:pPr algn="just" rtl="0"/>
            <a:r>
              <a:rPr lang="fr-FR" sz="3600" dirty="0"/>
              <a:t>URL : </a:t>
            </a:r>
            <a:r>
              <a:rPr lang="fr-FR" sz="2800" dirty="0">
                <a:hlinkClick r:id="rId3"/>
              </a:rPr>
              <a:t>Mon Site Portfolio</a:t>
            </a:r>
            <a:br>
              <a:rPr lang="fr-FR" sz="3600" dirty="0"/>
            </a:br>
            <a:br>
              <a:rPr lang="fr-FR" sz="3600" dirty="0"/>
            </a:br>
            <a:r>
              <a:rPr lang="fr-FR" sz="2000" dirty="0"/>
              <a:t>Technologies utilisées : HTML, CSS, JavaScript</a:t>
            </a:r>
            <a:br>
              <a:rPr lang="fr-FR" sz="3600" dirty="0"/>
            </a:br>
            <a:br>
              <a:rPr lang="fr-FR" sz="3600" dirty="0"/>
            </a:br>
            <a:endParaRPr lang="fr-FR" dirty="0"/>
          </a:p>
        </p:txBody>
      </p:sp>
      <p:pic>
        <p:nvPicPr>
          <p:cNvPr id="8" name="Espace réservé d’image 7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/>
        </p:blipFill>
        <p:spPr>
          <a:xfrm>
            <a:off x="-1" y="103517"/>
            <a:ext cx="5754625" cy="3236976"/>
          </a:xfrm>
        </p:spPr>
      </p:pic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Epreuve E4 – BTS SIO 2022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smtClean="0"/>
              <a:pPr rtl="0"/>
              <a:t>13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79B5B7-F5F7-4385-998A-65DDEB45B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621025"/>
            <a:ext cx="5754624" cy="32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73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b="1" cap="all" spc="400" dirty="0">
                <a:solidFill>
                  <a:schemeClr val="bg1"/>
                </a:solidFill>
                <a:latin typeface="+mn-lt"/>
              </a:rPr>
              <a:t>Thème cinq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fr-FR" dirty="0"/>
              <a:t>Veille technologique</a:t>
            </a:r>
          </a:p>
        </p:txBody>
      </p:sp>
    </p:spTree>
    <p:extLst>
      <p:ext uri="{BB962C8B-B14F-4D97-AF65-F5344CB8AC3E}">
        <p14:creationId xmlns:p14="http://schemas.microsoft.com/office/powerpoint/2010/main" val="239381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r>
              <a:rPr lang="fr-FR" sz="2400" b="1" dirty="0"/>
              <a:t>Différences techniques entre Windows 10 et Windows 11</a:t>
            </a:r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fr-FR" dirty="0"/>
              <a:t>Problématique : Quel apport Windows 11 peut apporter en entreprise ? Windows 11 rencontre t-il des problèmes au moment de la migration d'un parc informatique (au niveau logiciel et matérielle) ?</a:t>
            </a:r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Epreuve E4 – BTS SIO 2022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smtClean="0"/>
              <a:pPr rtl="0"/>
              <a:t>15</a:t>
            </a:fld>
            <a:endParaRPr lang="fr-FR" dirty="0"/>
          </a:p>
        </p:txBody>
      </p:sp>
      <p:pic>
        <p:nvPicPr>
          <p:cNvPr id="13" name="Espace réservé d’image 21">
            <a:extLst>
              <a:ext uri="{FF2B5EF4-FFF2-40B4-BE49-F238E27FC236}">
                <a16:creationId xmlns:a16="http://schemas.microsoft.com/office/drawing/2014/main" id="{CB78724C-5F97-4696-9262-FBF3380A0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36" t="-372" r="-132" b="155"/>
          <a:stretch/>
        </p:blipFill>
        <p:spPr>
          <a:xfrm>
            <a:off x="0" y="604225"/>
            <a:ext cx="5772515" cy="317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e la date 21">
            <a:extLst>
              <a:ext uri="{FF2B5EF4-FFF2-40B4-BE49-F238E27FC236}">
                <a16:creationId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dirty="0"/>
              <a:t>Avril 2022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fr-FR" dirty="0"/>
              <a:t>Epreuve E4 – BTS SIO 2022</a:t>
            </a:r>
          </a:p>
          <a:p>
            <a:pPr rtl="0"/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Merci de m’avoir écouté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fr-FR" dirty="0"/>
              <a:t>ULMER Jordan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EE6CA21-923B-4D56-B40F-635211BB14A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BD1968D-A55F-4910-BFD4-43CCFD4298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C55E600-D20E-46EB-8404-26B58BCDC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77CBABC8-317F-4083-A88C-5109159B8E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17_TF89338750_Win32" id="{7A7E9DBB-F0AF-48AC-A1A7-DE3757CDFAED}" vid="{3A5A69B5-414E-4C1C-B845-2A05EAE25CD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919F73-B6C2-4A43-95E2-833EC48925FE}">
  <ds:schemaRefs>
    <ds:schemaRef ds:uri="http://purl.org/dc/elements/1.1/"/>
    <ds:schemaRef ds:uri="http://purl.org/dc/terms/"/>
    <ds:schemaRef ds:uri="http://schemas.microsoft.com/office/2006/documentManagement/types"/>
    <ds:schemaRef ds:uri="16c05727-aa75-4e4a-9b5f-8a80a1165891"/>
    <ds:schemaRef ds:uri="71af3243-3dd4-4a8d-8c0d-dd76da1f02a5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Galaxy</Template>
  <TotalTime>1063</TotalTime>
  <Words>454</Words>
  <Application>Microsoft Office PowerPoint</Application>
  <PresentationFormat>Grand écran</PresentationFormat>
  <Paragraphs>97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Univers</vt:lpstr>
      <vt:lpstr>GradientUnivers</vt:lpstr>
      <vt:lpstr>Epreuve  E4 BTS SIO Session 2022</vt:lpstr>
      <vt:lpstr>Sommaire</vt:lpstr>
      <vt:lpstr>Thème un</vt:lpstr>
      <vt:lpstr>Création Active Directory</vt:lpstr>
      <vt:lpstr>Gestion des tickets utilisateurs</vt:lpstr>
      <vt:lpstr>Raid sur un Windows Serveur</vt:lpstr>
      <vt:lpstr>Création d’une infrastructure réseau</vt:lpstr>
      <vt:lpstr>Thème deux</vt:lpstr>
      <vt:lpstr>Projet VEYON</vt:lpstr>
      <vt:lpstr>Thème trois</vt:lpstr>
      <vt:lpstr>Projet Sauvegarde NAS et Divers interventions</vt:lpstr>
      <vt:lpstr>Thème quatre</vt:lpstr>
      <vt:lpstr>URL : Mon Site Portfolio  Technologies utilisées : HTML, CSS, JavaScript  </vt:lpstr>
      <vt:lpstr>Thème cinq</vt:lpstr>
      <vt:lpstr>Différences techniques entre Windows 10 et Windows 11</vt:lpstr>
      <vt:lpstr>Merci de m’avoir écouté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Galaxie</dc:title>
  <dc:creator>ULMER Jordan</dc:creator>
  <cp:lastModifiedBy>ULMER Jordan</cp:lastModifiedBy>
  <cp:revision>49</cp:revision>
  <dcterms:created xsi:type="dcterms:W3CDTF">2022-03-10T05:53:05Z</dcterms:created>
  <dcterms:modified xsi:type="dcterms:W3CDTF">2022-04-04T17:06:48Z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